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78" r:id="rId9"/>
    <p:sldId id="286" r:id="rId10"/>
    <p:sldId id="263" r:id="rId11"/>
    <p:sldId id="276" r:id="rId12"/>
    <p:sldId id="264" r:id="rId13"/>
    <p:sldId id="274" r:id="rId14"/>
    <p:sldId id="282" r:id="rId15"/>
    <p:sldId id="265" r:id="rId16"/>
    <p:sldId id="266" r:id="rId17"/>
    <p:sldId id="292" r:id="rId18"/>
    <p:sldId id="297" r:id="rId19"/>
    <p:sldId id="294" r:id="rId20"/>
    <p:sldId id="296" r:id="rId21"/>
    <p:sldId id="299" r:id="rId22"/>
    <p:sldId id="295" r:id="rId23"/>
    <p:sldId id="289" r:id="rId24"/>
    <p:sldId id="298" r:id="rId25"/>
    <p:sldId id="290" r:id="rId26"/>
    <p:sldId id="283" r:id="rId27"/>
    <p:sldId id="285" r:id="rId28"/>
    <p:sldId id="275" r:id="rId29"/>
    <p:sldId id="291" r:id="rId30"/>
    <p:sldId id="279" r:id="rId31"/>
    <p:sldId id="270" r:id="rId32"/>
    <p:sldId id="271" r:id="rId33"/>
    <p:sldId id="272" r:id="rId34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>
      <p:cViewPr varScale="1">
        <p:scale>
          <a:sx n="72" d="100"/>
          <a:sy n="72" d="100"/>
        </p:scale>
        <p:origin x="132" y="78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lygreatsite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0" y="776668"/>
            <a:ext cx="4851327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600" spc="-600">
                <a:latin typeface="바탕"/>
                <a:cs typeface="바탕"/>
              </a:rPr>
              <a:t>동서울대학교    컴퓨터소프트웨어학과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3-A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 dirty="0">
                <a:latin typeface="Trebuchet MS"/>
                <a:cs typeface="Trebuchet MS"/>
              </a:rPr>
              <a:t>교내 </a:t>
            </a:r>
            <a:r>
              <a:rPr lang="en-US" altLang="ko-KR" sz="10350" dirty="0">
                <a:latin typeface="Trebuchet MS"/>
                <a:cs typeface="Trebuchet MS"/>
              </a:rPr>
              <a:t>SNS</a:t>
            </a:r>
            <a:r>
              <a:rPr lang="ko-KR" altLang="en-US" sz="10350" dirty="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6/12/2025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285052"/>
            <a:ext cx="6203315" cy="6556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관리자이며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글 작성</a:t>
            </a:r>
            <a:r>
              <a:rPr lang="en-US" altLang="ko-KR" sz="2800" dirty="0"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댓글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수행할 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관리자는 게시글 관리 및 사용자 활동모니터링을 통해 시스템을 운영합니다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이 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49D0-F23A-354C-7B41-93C1EB7C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0D1B8A-0BC3-6A06-BCAF-40F55E0FBBB9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D9DCF-6F1C-5884-DAD2-CE3883537DFC}"/>
              </a:ext>
            </a:extLst>
          </p:cNvPr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A11241-CCB9-BF7A-165B-E79AB1D75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>
                <a:latin typeface="바탕"/>
                <a:cs typeface="바탕"/>
              </a:rPr>
              <a:t>MySQL TB</a:t>
            </a: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5FA57FEB-655B-2991-B92C-D27B7085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17B4-D897-CAA6-EEC0-3BE5AE10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5" y="3199234"/>
            <a:ext cx="8300719" cy="5717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8BADF-5F73-0CDE-E2A4-C537B409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414" y="1570568"/>
            <a:ext cx="7010958" cy="791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CDF71B-5BB1-5805-2B41-AA5635C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57593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694ADD-8218-E2EB-F198-D2CB8FD66C32}"/>
              </a:ext>
            </a:extLst>
          </p:cNvPr>
          <p:cNvCxnSpPr>
            <a:cxnSpLocks/>
          </p:cNvCxnSpPr>
          <p:nvPr/>
        </p:nvCxnSpPr>
        <p:spPr>
          <a:xfrm flipH="1">
            <a:off x="8839200" y="6057900"/>
            <a:ext cx="10668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로그인 및 프로필 설정 가능</a:t>
            </a:r>
            <a:r>
              <a:rPr lang="en-US" altLang="ko-KR" sz="2400" spc="-150" dirty="0"/>
              <a:t>(</a:t>
            </a:r>
            <a:r>
              <a:rPr lang="ko-KR" altLang="en-US" sz="2400" spc="-150" dirty="0"/>
              <a:t>자기소개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생일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등</a:t>
            </a:r>
            <a:r>
              <a:rPr lang="en-US" altLang="ko-KR" sz="2400" spc="-150" dirty="0"/>
              <a:t>)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 err="1"/>
              <a:t>팔로우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검색기록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프로필 방문 내역 자동 기록</a:t>
            </a:r>
            <a:r>
              <a:rPr lang="en-US" altLang="ko-KR" sz="2400" dirty="0"/>
              <a:t> 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개인화된 사용자 활동 관리 제공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824" y="5751974"/>
            <a:ext cx="5412712" cy="242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커뮤니티 글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첨부파일</a:t>
            </a:r>
            <a:r>
              <a:rPr lang="en-US" altLang="ko-KR" sz="2400" dirty="0"/>
              <a:t>·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해시태그</a:t>
            </a:r>
            <a:r>
              <a:rPr lang="en-US" altLang="ko-KR" sz="2400" dirty="0"/>
              <a:t>·</a:t>
            </a:r>
            <a:r>
              <a:rPr lang="ko-KR" altLang="en-US" sz="2400" dirty="0"/>
              <a:t>익명 설정 지원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좋아요</a:t>
            </a:r>
            <a:r>
              <a:rPr lang="en-US" altLang="ko-KR" sz="2400" spc="-200" dirty="0"/>
              <a:t>, </a:t>
            </a:r>
            <a:r>
              <a:rPr lang="ko-KR" altLang="en-US" sz="2400" spc="-200" dirty="0" err="1"/>
              <a:t>이모지</a:t>
            </a:r>
            <a:r>
              <a:rPr lang="ko-KR" altLang="en-US" sz="2400" spc="-200" dirty="0"/>
              <a:t> 반응 등 </a:t>
            </a:r>
            <a:endParaRPr lang="en-US" altLang="ko-KR" sz="2400" spc="-2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spc="-200" dirty="0"/>
              <a:t>        </a:t>
            </a:r>
            <a:r>
              <a:rPr lang="ko-KR" altLang="en-US" sz="2400" spc="-200" dirty="0"/>
              <a:t>다양한 상호작용 제공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-    </a:t>
            </a:r>
            <a:r>
              <a:rPr lang="en-US" altLang="ko-KR" sz="2400" spc="-220" dirty="0" err="1"/>
              <a:t>feed_cache</a:t>
            </a:r>
            <a:r>
              <a:rPr lang="en-US" altLang="ko-KR" sz="2400" spc="-220" dirty="0"/>
              <a:t> </a:t>
            </a:r>
            <a:r>
              <a:rPr lang="ko-KR" altLang="en-US" sz="2400" spc="-220" dirty="0"/>
              <a:t>기반 </a:t>
            </a:r>
            <a:r>
              <a:rPr lang="ko-KR" altLang="en-US" sz="2400" spc="-220" dirty="0" err="1"/>
              <a:t>피드</a:t>
            </a:r>
            <a:r>
              <a:rPr lang="ko-KR" altLang="en-US" sz="2400" spc="-220" dirty="0"/>
              <a:t> 정렬로 실시간성 유지 </a:t>
            </a:r>
            <a:endParaRPr lang="en-US" altLang="ko-KR" sz="2400" spc="-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876300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주요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232300" y="6190652"/>
            <a:ext cx="1993114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en-US" altLang="ko-KR" sz="2400" dirty="0">
                <a:latin typeface="Trebuchet MS"/>
                <a:cs typeface="Trebuchet MS"/>
              </a:rPr>
              <a:t> / 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561427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알림 기능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4115671"/>
            <a:ext cx="199311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유저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472620-8CCE-41BF-B681-8BBBD58A1AD3}"/>
              </a:ext>
            </a:extLst>
          </p:cNvPr>
          <p:cNvSpPr txBox="1"/>
          <p:nvPr/>
        </p:nvSpPr>
        <p:spPr>
          <a:xfrm>
            <a:off x="12192000" y="5828341"/>
            <a:ext cx="5412712" cy="1440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댓글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 좋아요</a:t>
            </a:r>
            <a:r>
              <a:rPr lang="en-US" altLang="ko-KR" sz="2400" spc="-200" dirty="0"/>
              <a:t>,  </a:t>
            </a:r>
            <a:r>
              <a:rPr lang="ko-KR" altLang="en-US" sz="2400" spc="-200" dirty="0"/>
              <a:t>채팅 등 실시간 알림 전송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관련  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댓글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채팅으로 바로 이동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읽음 처리 및 사용자 맞춤 알림 제공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1251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462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 err="1">
                <a:latin typeface="바탕"/>
                <a:cs typeface="바탕"/>
              </a:rPr>
              <a:t>DBdiagram</a:t>
            </a:r>
            <a:endParaRPr lang="en-US" altLang="ko-KR" sz="35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9404" y="1714500"/>
            <a:ext cx="14109192" cy="8003390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096000" y="1790700"/>
            <a:ext cx="5029200" cy="2743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4686300"/>
            <a:ext cx="5943600" cy="297180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2600" y="4686300"/>
            <a:ext cx="6400800" cy="25908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00500"/>
            <a:ext cx="9144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7200900"/>
            <a:ext cx="14478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게시글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피드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6764655"/>
            <a:ext cx="685800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알림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53800" y="7353300"/>
            <a:ext cx="4114799" cy="2209800"/>
          </a:xfrm>
          <a:prstGeom prst="rect">
            <a:avLst/>
          </a:prstGeom>
          <a:noFill/>
          <a:ln w="38100" cap="flat" cmpd="sng" algn="ctr">
            <a:solidFill>
              <a:srgbClr val="00FF1A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06200" y="8724900"/>
            <a:ext cx="121920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FF1A"/>
                </a:solidFill>
                <a:latin typeface="Calibri"/>
                <a:ea typeface="맑은 고딕"/>
                <a:cs typeface="맑은 고딕"/>
              </a:rPr>
              <a:t>신고기능</a:t>
            </a:r>
          </a:p>
        </p:txBody>
      </p:sp>
    </p:spTree>
    <p:extLst>
      <p:ext uri="{BB962C8B-B14F-4D97-AF65-F5344CB8AC3E}">
        <p14:creationId xmlns:p14="http://schemas.microsoft.com/office/powerpoint/2010/main" val="21338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AC3F-0DDF-4BC1-A019-65DFB2F2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2245E8-49DE-725A-D5EA-E8003B8D8D0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2DE9E25-097A-F321-C8B6-2FD1B30DDF0D}"/>
              </a:ext>
            </a:extLst>
          </p:cNvPr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E06CB7-9C99-C584-C006-C25ACFC195BE}"/>
                </a:ext>
              </a:extLst>
            </p:cNvPr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617C95-A9D4-707F-2319-1001E511D74A}"/>
                </a:ext>
              </a:extLst>
            </p:cNvPr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2A3C74-289C-00A5-9A0B-5DEEE475EB2B}"/>
                </a:ext>
              </a:extLst>
            </p:cNvPr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959F326-F521-C918-B044-535BB7F636B3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E36D38-A471-63F1-99C4-AE1FCF638384}"/>
              </a:ext>
            </a:extLst>
          </p:cNvPr>
          <p:cNvSpPr txBox="1"/>
          <p:nvPr/>
        </p:nvSpPr>
        <p:spPr>
          <a:xfrm>
            <a:off x="10761128" y="2194380"/>
            <a:ext cx="5604944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각 댓글에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를 누를 수 있어 반응을 시각적으로 표현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70" dirty="0"/>
              <a:t>인기 댓글 정렬 등 향후 </a:t>
            </a:r>
            <a:r>
              <a:rPr lang="en-US" altLang="ko-KR" sz="2400" spc="-170" dirty="0"/>
              <a:t>UX</a:t>
            </a:r>
            <a:r>
              <a:rPr lang="ko-KR" altLang="en-US" sz="2400" spc="-170" dirty="0"/>
              <a:t> 개선에 활용 가능</a:t>
            </a:r>
            <a:endParaRPr lang="en-US" altLang="ko-KR" sz="2400" spc="-17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2E35E5-06C2-3CD8-2476-E66C1692EDF6}"/>
              </a:ext>
            </a:extLst>
          </p:cNvPr>
          <p:cNvSpPr txBox="1"/>
          <p:nvPr/>
        </p:nvSpPr>
        <p:spPr>
          <a:xfrm>
            <a:off x="273095" y="6445080"/>
            <a:ext cx="5412712" cy="94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부적절한 콘텐츠에 대해 신고 가능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신고 사유 저장 및 관리자 검토 기반 처리</a:t>
            </a:r>
            <a:endParaRPr lang="en-US" altLang="ko-KR" sz="2400" spc="-1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3D9907-686C-06AF-094E-64B071C9F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325" y="863462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부가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B3B30F0A-129C-A935-2504-56060C0DA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3DA446-5FC2-CEE1-82E6-8FCC56926BA7}"/>
              </a:ext>
            </a:extLst>
          </p:cNvPr>
          <p:cNvSpPr txBox="1"/>
          <p:nvPr/>
        </p:nvSpPr>
        <p:spPr>
          <a:xfrm>
            <a:off x="5867400" y="5980952"/>
            <a:ext cx="2683100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신고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댓글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파일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015EF9-CC8D-8AFC-F3EC-F8EB1EB45FFE}"/>
              </a:ext>
            </a:extLst>
          </p:cNvPr>
          <p:cNvSpPr txBox="1"/>
          <p:nvPr/>
        </p:nvSpPr>
        <p:spPr>
          <a:xfrm>
            <a:off x="8632789" y="6515100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실시간 채팅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8A54B80-BBA3-2AA6-FDB5-1EB39F90E75E}"/>
              </a:ext>
            </a:extLst>
          </p:cNvPr>
          <p:cNvSpPr txBox="1"/>
          <p:nvPr/>
        </p:nvSpPr>
        <p:spPr>
          <a:xfrm>
            <a:off x="7315200" y="4132508"/>
            <a:ext cx="249168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댓글 좋아요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A597E25-C20A-1DE6-1992-AF1637ABEE7A}"/>
              </a:ext>
            </a:extLst>
          </p:cNvPr>
          <p:cNvSpPr txBox="1"/>
          <p:nvPr/>
        </p:nvSpPr>
        <p:spPr>
          <a:xfrm>
            <a:off x="11811000" y="6362700"/>
            <a:ext cx="5080373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유저 간 </a:t>
            </a:r>
            <a:r>
              <a:rPr lang="en-US" altLang="ko-KR" sz="2400" spc="-200" dirty="0"/>
              <a:t>1:1 </a:t>
            </a:r>
            <a:r>
              <a:rPr lang="ko-KR" altLang="en-US" sz="2400" spc="-200" dirty="0"/>
              <a:t>또는  그룹 채팅 지원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텍스트 및 이미지 전송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퇴장 로그 기록 기능 포함</a:t>
            </a:r>
            <a:endParaRPr lang="en-US" altLang="ko-KR" sz="2400" spc="-200" dirty="0"/>
          </a:p>
        </p:txBody>
      </p:sp>
    </p:spTree>
    <p:extLst>
      <p:ext uri="{BB962C8B-B14F-4D97-AF65-F5344CB8AC3E}">
        <p14:creationId xmlns:p14="http://schemas.microsoft.com/office/powerpoint/2010/main" val="984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631" y="4124961"/>
            <a:ext cx="3556737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1734" y="3429824"/>
            <a:ext cx="5447650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사용자 로그인 및 회원가입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JWT </a:t>
            </a:r>
            <a:r>
              <a:rPr lang="ko-KR" altLang="en-US" sz="2400" dirty="0">
                <a:latin typeface="Trebuchet MS"/>
                <a:cs typeface="Trebuchet MS"/>
              </a:rPr>
              <a:t>기반 토큰 발급</a:t>
            </a:r>
            <a:r>
              <a:rPr lang="en-US" altLang="ko-KR" sz="2400" dirty="0">
                <a:latin typeface="Trebuchet MS"/>
                <a:cs typeface="Trebuchet MS"/>
              </a:rPr>
              <a:t>, </a:t>
            </a:r>
            <a:r>
              <a:rPr lang="ko-KR" altLang="en-US" sz="2400" dirty="0">
                <a:latin typeface="Trebuchet MS"/>
                <a:cs typeface="Trebuchet MS"/>
              </a:rPr>
              <a:t>세션 없는 인증 방식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이메일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비밀번호 기반 인증 및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사용자 권한 분리 처리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2120" y="217170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998412"/>
            <a:ext cx="16230600" cy="5269288"/>
            <a:chOff x="1028700" y="2871238"/>
            <a:chExt cx="16230600" cy="5269288"/>
          </a:xfrm>
        </p:grpSpPr>
        <p:sp>
          <p:nvSpPr>
            <p:cNvPr id="12" name="object 12"/>
            <p:cNvSpPr/>
            <p:nvPr/>
          </p:nvSpPr>
          <p:spPr>
            <a:xfrm>
              <a:off x="1028700" y="5778326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 flipH="1">
              <a:off x="8884919" y="2871238"/>
              <a:ext cx="60962" cy="5269288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Authentication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0870892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MySQL &amp; RESTful API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4429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Tailwind CSS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0870892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Git &amp; GitHub</a:t>
            </a:r>
            <a:endParaRPr lang="ko-KR" altLang="en-US" sz="2400" b="1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201401" y="3416859"/>
            <a:ext cx="5884504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Node.js </a:t>
            </a:r>
            <a:r>
              <a:rPr lang="ko-KR" altLang="en-US" sz="2400" dirty="0">
                <a:latin typeface="Trebuchet MS"/>
                <a:cs typeface="Trebuchet MS"/>
              </a:rPr>
              <a:t>서버에서 </a:t>
            </a:r>
            <a:r>
              <a:rPr lang="en-US" altLang="ko-KR" sz="2400" dirty="0">
                <a:latin typeface="Trebuchet MS"/>
                <a:cs typeface="Trebuchet MS"/>
              </a:rPr>
              <a:t>MY SQL</a:t>
            </a:r>
            <a:r>
              <a:rPr lang="ko-KR" altLang="en-US" sz="2400" dirty="0">
                <a:latin typeface="Trebuchet MS"/>
                <a:cs typeface="Trebuchet MS"/>
              </a:rPr>
              <a:t>과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연결해 데이터 저장 및 조회 처리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Mysql2 </a:t>
            </a:r>
            <a:r>
              <a:rPr lang="ko-KR" altLang="en-US" sz="2400" dirty="0">
                <a:latin typeface="Trebuchet MS"/>
                <a:cs typeface="Trebuchet MS"/>
              </a:rPr>
              <a:t>모듈 사용하여 </a:t>
            </a:r>
            <a:r>
              <a:rPr lang="ko-KR" altLang="en-US" sz="2400" dirty="0"/>
              <a:t>게시글</a:t>
            </a:r>
            <a:r>
              <a:rPr lang="en-US" altLang="ko-KR" sz="2400" dirty="0"/>
              <a:t>·</a:t>
            </a:r>
            <a:r>
              <a:rPr lang="ko-KR" altLang="en-US" sz="2400" dirty="0"/>
              <a:t>댓글</a:t>
            </a:r>
            <a:r>
              <a:rPr lang="en-US" altLang="ko-KR" sz="2400" dirty="0"/>
              <a:t>·</a:t>
            </a:r>
            <a:r>
              <a:rPr lang="ko-KR" altLang="en-US" sz="2400" dirty="0"/>
              <a:t>유저 정보 관리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프론트엔드와의</a:t>
            </a:r>
            <a:r>
              <a:rPr lang="ko-KR" altLang="en-US" sz="2400" dirty="0">
                <a:latin typeface="Trebuchet MS"/>
                <a:cs typeface="Trebuchet MS"/>
              </a:rPr>
              <a:t> 통신은 </a:t>
            </a:r>
            <a:r>
              <a:rPr lang="en-US" altLang="ko-KR" sz="2400" dirty="0">
                <a:latin typeface="Trebuchet MS"/>
                <a:cs typeface="Trebuchet MS"/>
              </a:rPr>
              <a:t>REST API</a:t>
            </a:r>
            <a:r>
              <a:rPr lang="ko-KR" altLang="en-US" sz="2400" dirty="0">
                <a:latin typeface="Trebuchet MS"/>
                <a:cs typeface="Trebuchet MS"/>
              </a:rPr>
              <a:t>로 설계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2777177" y="6723810"/>
            <a:ext cx="5600051" cy="12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반응형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미니멀</a:t>
            </a:r>
            <a:r>
              <a:rPr lang="ko-KR" altLang="en-US" sz="2400" dirty="0"/>
              <a:t> 디자인 적용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유연한 스타일링으로 일관성 </a:t>
            </a:r>
            <a:endParaRPr lang="en-US" altLang="ko-KR" sz="24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400" dirty="0"/>
              <a:t>      </a:t>
            </a:r>
            <a:r>
              <a:rPr lang="ko-KR" altLang="en-US" sz="2400" dirty="0"/>
              <a:t>있는</a:t>
            </a:r>
            <a:r>
              <a:rPr lang="en-US" altLang="ko-KR" sz="2400" dirty="0"/>
              <a:t> </a:t>
            </a:r>
            <a:r>
              <a:rPr lang="ko-KR" altLang="en-US" sz="2400" dirty="0"/>
              <a:t>화면 구성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1201401" y="6723810"/>
            <a:ext cx="5487035" cy="8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버전 관리 및 협업을  위한 </a:t>
            </a:r>
            <a:r>
              <a:rPr lang="en-US" altLang="ko-KR" sz="2400" dirty="0"/>
              <a:t>Git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/>
              <a:t>GitHub</a:t>
            </a:r>
            <a:r>
              <a:rPr lang="ko-KR" altLang="en-US" sz="2400" dirty="0"/>
              <a:t>를 통한 코드 공유 및 이슈 관리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E2AC-B55F-8173-809E-80BF4E0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DCBE1-CFB9-6615-A735-7C953AC4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071" y="41716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테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스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트</a:t>
            </a:r>
            <a:endParaRPr sz="8200" spc="25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8F7908B-77BA-2144-2AB2-2A23665F2B4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17B700-C0DE-6394-A358-4252A133331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21CABEB-016C-1FE1-D96F-ECB7FF4074A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>
            <a:extLst>
              <a:ext uri="{FF2B5EF4-FFF2-40B4-BE49-F238E27FC236}">
                <a16:creationId xmlns:a16="http://schemas.microsoft.com/office/drawing/2014/main" id="{E39BFAC0-67C6-2A31-C91F-27AEF35E0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953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D701ED6-0664-6DC9-3DD3-2FBEBB9657E5}"/>
              </a:ext>
            </a:extLst>
          </p:cNvPr>
          <p:cNvGrpSpPr/>
          <p:nvPr/>
        </p:nvGrpSpPr>
        <p:grpSpPr>
          <a:xfrm>
            <a:off x="0" y="9791700"/>
            <a:ext cx="18288000" cy="139065"/>
            <a:chOff x="0" y="10008763"/>
            <a:chExt cx="18288000" cy="13906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6049BC03-E2B9-AC6B-AD6C-CC62A28F89F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A5EE47-D76B-1902-34FE-8B04E3AEA76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83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FC0-2492-FE80-B446-DDE4950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37C2C4-0AEB-D3FB-81AB-81D7A29B18B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FEEBBF-AD2F-AFBE-182E-A42F96C060F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E1C1816-E146-954E-993F-AC286F1D8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E82D3D3-6CD2-C9CB-4DBC-11FDBF0C21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4B37675C-CD2D-BAE8-C46A-F579616F6C06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176A7C2-8D64-857E-70E8-7D0E35375F1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EA5C97-9767-F343-288A-107E42AAABE4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0AA9F5F-E75A-9CF4-E97C-CC042A6A4EB5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1480D539-B68E-A27F-D715-20F6024BE2D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3CD6B7B-B871-C7F5-2C5A-E8C90C91885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 descr="Node.js">
            <a:extLst>
              <a:ext uri="{FF2B5EF4-FFF2-40B4-BE49-F238E27FC236}">
                <a16:creationId xmlns:a16="http://schemas.microsoft.com/office/drawing/2014/main" id="{C0EC1FC4-250E-DC0D-310D-55EA26FD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8" y="2413244"/>
            <a:ext cx="4393392" cy="14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@thunderclient">
            <a:extLst>
              <a:ext uri="{FF2B5EF4-FFF2-40B4-BE49-F238E27FC236}">
                <a16:creationId xmlns:a16="http://schemas.microsoft.com/office/drawing/2014/main" id="{6165B676-7BCD-661E-8F5F-B338C640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46" y="7069463"/>
            <a:ext cx="807918" cy="8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60E13-79FD-BD52-2608-39C4CA95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0" y="2552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22B61-CB06-CEAF-979B-537F34BE9C46}"/>
              </a:ext>
            </a:extLst>
          </p:cNvPr>
          <p:cNvSpPr txBox="1"/>
          <p:nvPr/>
        </p:nvSpPr>
        <p:spPr>
          <a:xfrm>
            <a:off x="1219200" y="6042162"/>
            <a:ext cx="62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http://localhost:4000/api/register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A890C-F646-9A40-B787-F8DE43157B98}"/>
              </a:ext>
            </a:extLst>
          </p:cNvPr>
          <p:cNvSpPr txBox="1"/>
          <p:nvPr/>
        </p:nvSpPr>
        <p:spPr>
          <a:xfrm>
            <a:off x="11715748" y="7180631"/>
            <a:ext cx="297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Thunder Client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0287000" y="6896100"/>
            <a:ext cx="4953000" cy="11195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A250FF-AC51-A054-313C-04D9E8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6900"/>
            <a:ext cx="3206124" cy="21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61DC2-8145-E1EF-8C25-F4BE5251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532" y="5163639"/>
            <a:ext cx="680038" cy="741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A34A79-4627-0DC5-84F7-4C9DC3D0CB3D}"/>
              </a:ext>
            </a:extLst>
          </p:cNvPr>
          <p:cNvSpPr txBox="1"/>
          <p:nvPr/>
        </p:nvSpPr>
        <p:spPr>
          <a:xfrm>
            <a:off x="11772900" y="5243781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EXTENSION</a:t>
            </a:r>
            <a:endParaRPr lang="ko-KR" altLang="en-US" sz="3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12573000" y="4533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329BA3-AD84-8B9B-8281-6DE7DE8A9196}"/>
              </a:ext>
            </a:extLst>
          </p:cNvPr>
          <p:cNvCxnSpPr>
            <a:cxnSpLocks/>
          </p:cNvCxnSpPr>
          <p:nvPr/>
        </p:nvCxnSpPr>
        <p:spPr>
          <a:xfrm>
            <a:off x="12589565" y="6057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30B0A-B46F-894E-B218-038ACB6D757D}"/>
              </a:ext>
            </a:extLst>
          </p:cNvPr>
          <p:cNvCxnSpPr/>
          <p:nvPr/>
        </p:nvCxnSpPr>
        <p:spPr>
          <a:xfrm>
            <a:off x="914400" y="4004316"/>
            <a:ext cx="7092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73C30E-FD89-B49B-1EAB-880E04BC1467}"/>
              </a:ext>
            </a:extLst>
          </p:cNvPr>
          <p:cNvCxnSpPr>
            <a:cxnSpLocks/>
          </p:cNvCxnSpPr>
          <p:nvPr/>
        </p:nvCxnSpPr>
        <p:spPr>
          <a:xfrm>
            <a:off x="3954986" y="3314700"/>
            <a:ext cx="858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3324225" y="5305248"/>
            <a:ext cx="20574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API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위치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DE66B06A-9DFF-FC6D-7A1B-E55FC3B3EC07}"/>
              </a:ext>
            </a:extLst>
          </p:cNvPr>
          <p:cNvSpPr txBox="1"/>
          <p:nvPr/>
        </p:nvSpPr>
        <p:spPr>
          <a:xfrm>
            <a:off x="5091113" y="7719176"/>
            <a:ext cx="44577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 넣어 테스트 진행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BC2AD-AA0E-2061-1942-3E7DBB386A87}"/>
              </a:ext>
            </a:extLst>
          </p:cNvPr>
          <p:cNvCxnSpPr/>
          <p:nvPr/>
        </p:nvCxnSpPr>
        <p:spPr>
          <a:xfrm>
            <a:off x="806763" y="6642675"/>
            <a:ext cx="7092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9404469-6CDB-7682-A8CD-FC9218FCA503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6905502" y="4074361"/>
            <a:ext cx="828923" cy="59340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C874-E111-B953-2A9B-C0657F1F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0518F8-8536-AB9D-EF2A-62F2D11570E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53F6E6-5427-EC83-5392-330ED2F1E0D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E77E3B-12D2-DA54-A153-686986484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A573DCA3-767F-4C50-B088-68BA9C3EB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CB90-9127-67ED-1AD3-98B148F2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0" t="-1" r="22962" b="21447"/>
          <a:stretch>
            <a:fillRect/>
          </a:stretch>
        </p:blipFill>
        <p:spPr>
          <a:xfrm>
            <a:off x="7569767" y="1676666"/>
            <a:ext cx="10153153" cy="6495319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F1041D-EB8E-22CB-86FA-B78B6930437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01C349E-4348-EECF-E4EF-A1EEBD8B8B60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E6073BF-2FC2-934B-D0C5-4B8BB49F7912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FB10FAC-23B7-2DFA-F6B8-00CF2168B1A1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24E6BC2-3D8C-07C0-7C70-1209ABFA71C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43EE842-72F4-BE1A-5F59-8FEA0E58179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F2F1CE94-31E8-814A-683F-1D068C802EAB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DA598-D7FB-140E-CB71-5170085E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701B87F-69FD-AD45-CE55-1FA4588AC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31DD5-C468-1918-8857-A7E37FCCDE89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9372600" y="3268161"/>
            <a:ext cx="2038493" cy="2637435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F750FE-1E75-A176-A9E7-65A035066C1D}"/>
              </a:ext>
            </a:extLst>
          </p:cNvPr>
          <p:cNvCxnSpPr>
            <a:cxnSpLocks/>
          </p:cNvCxnSpPr>
          <p:nvPr/>
        </p:nvCxnSpPr>
        <p:spPr>
          <a:xfrm>
            <a:off x="9772793" y="2716314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팀    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242027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 dirty="0" err="1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MySQL, Node.js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D45A-227A-18EA-F5BB-8206885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EC93C-5147-9C21-B95B-11D7905DBF6C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79A008-39BA-ED3F-72B9-922EFC0F1E25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82897C3-6409-BEED-029D-B4958C721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3ED03CAD-746C-E13B-0016-544228AA5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070F661E-BEA4-D5F3-744D-87E92E87A6BD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CB58640-AD41-2657-BEA1-FD7C4C2CE8FA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F21A290-E8BC-16D4-81B3-5F403E2AFDE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80B8EB01-9316-B223-5F21-AA8C05FA61CA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0DF335F-ADA5-FB94-E50A-FFDBB3137E04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6D06A1-0DD6-CD32-C52A-729C11C12B81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90CE6F81-0993-0AB1-19F5-205C1B69C244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C6E729-FDD0-E324-D95D-D554011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CCDB28-86C2-8B55-11A7-6860037891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FC66BC-4EE8-191A-9EF9-9503AD772BB7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DFE86-F1C9-3353-2545-D5C698F1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14" y="1746197"/>
            <a:ext cx="10118796" cy="641193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BAE7A92-0B9D-D211-6ABE-0284DAAA06A1}"/>
              </a:ext>
            </a:extLst>
          </p:cNvPr>
          <p:cNvSpPr/>
          <p:nvPr/>
        </p:nvSpPr>
        <p:spPr>
          <a:xfrm>
            <a:off x="12553122" y="2324100"/>
            <a:ext cx="990600" cy="628567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00B752F-A4CE-B9C3-64B1-E3E0A8D72612}"/>
              </a:ext>
            </a:extLst>
          </p:cNvPr>
          <p:cNvSpPr/>
          <p:nvPr/>
        </p:nvSpPr>
        <p:spPr>
          <a:xfrm>
            <a:off x="13543722" y="2999161"/>
            <a:ext cx="1391478" cy="907691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722F-8FA9-2D9B-CB6C-329884CB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D43D9C-4548-4647-C6B4-44759FFA2C81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E30F24-6465-19AA-C629-AD00D0FFFCB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CC10EA5-CC09-1CF5-D81F-2E00BD54B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886A15B-DDC2-F0B4-4E68-5D1144B886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23F1B9B-46AB-1DF8-D5A1-46656B1047E3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BD8A57C7-CCD7-AE68-B4A2-1A64ED0642A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78369607-0626-D7E3-B5C3-165DFDBD2330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585F0064-949A-D3F9-B409-E9584208A8E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44927CE-C475-C03D-A554-575BE86E3EA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34149DBA-5A46-7F4B-ECDC-03F9AC8715E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2C6D98F-C7A0-B391-B798-C0457EBD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0955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6F842-40DC-D530-4804-8842B2F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67298"/>
            <a:ext cx="11002911" cy="654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C830A-38BA-1AF7-C924-AFEA20EB7805}"/>
              </a:ext>
            </a:extLst>
          </p:cNvPr>
          <p:cNvSpPr txBox="1"/>
          <p:nvPr/>
        </p:nvSpPr>
        <p:spPr>
          <a:xfrm>
            <a:off x="1200150" y="4681535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SELECT * FROM user;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EAEB04-533A-A3B9-053A-23389BA20E10}"/>
              </a:ext>
            </a:extLst>
          </p:cNvPr>
          <p:cNvCxnSpPr>
            <a:cxnSpLocks/>
          </p:cNvCxnSpPr>
          <p:nvPr/>
        </p:nvCxnSpPr>
        <p:spPr>
          <a:xfrm>
            <a:off x="10020300" y="2247900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125071-5B87-9E29-278F-B4F427ADE338}"/>
              </a:ext>
            </a:extLst>
          </p:cNvPr>
          <p:cNvCxnSpPr>
            <a:cxnSpLocks/>
          </p:cNvCxnSpPr>
          <p:nvPr/>
        </p:nvCxnSpPr>
        <p:spPr>
          <a:xfrm>
            <a:off x="9601200" y="5676900"/>
            <a:ext cx="68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4AAD-EF9D-9355-C9E8-7D6DF635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8F9EBC-E9D3-0DBF-EF79-0A122915A2B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AD7FE60-F361-8A5C-4969-319420C168AC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71202A3-AE75-1548-A8CC-45A485CAB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EA207C90-D859-A246-D820-654A6B79F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9E4A99E-1DA3-5F39-D894-845D642B6517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6F5BD7F-9408-5F3F-1C92-8423D241C427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6BEEBC-BE35-944A-B4E2-497AC81F7FCD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029C3861-4C00-8935-F5BA-8CD869F54DA8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A49C5E7-03CB-BB92-90AB-DE103BA796F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E2ED8417-5CA7-1640-7510-EC83A4DCEE4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ECAAA1C8-5324-3667-5EBB-FFFAE3AD07BC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83FD3-7256-81C1-A5F0-6D70E9B0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81F63AD-652C-BF82-CE35-43C37684F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8389AD-9DFC-A650-ABEE-77D8580AEF7F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4347E-EE6F-5FF2-436B-5DCA3E05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44" y="1705639"/>
            <a:ext cx="10118796" cy="6493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638FD2-0CA3-7E37-1DF8-B7E7FC5E3E7F}"/>
              </a:ext>
            </a:extLst>
          </p:cNvPr>
          <p:cNvSpPr txBox="1"/>
          <p:nvPr/>
        </p:nvSpPr>
        <p:spPr>
          <a:xfrm>
            <a:off x="5691964" y="455872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Re-Enter</a:t>
            </a:r>
            <a:endParaRPr lang="ko-KR" altLang="en-US" dirty="0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2C44C38E-D7FE-2C0E-8DAE-BB5D4F86BDD6}"/>
              </a:ext>
            </a:extLst>
          </p:cNvPr>
          <p:cNvSpPr/>
          <p:nvPr/>
        </p:nvSpPr>
        <p:spPr>
          <a:xfrm>
            <a:off x="13290145" y="2185385"/>
            <a:ext cx="3626255" cy="189131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C33-D0FB-4ECF-7E06-A5F4D780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579ADE-7C3C-A05A-7B5A-2617C13CC3E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FE46737-BD1A-67D0-27EE-1C85EECE0DF4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9ABA57-9A34-C923-C920-51F01D337AD5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D76796-377A-7F2C-3A1E-0B9AAFB76B56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D17E5C6-5B91-7A65-5620-C942D2BE2105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03A8C9A-235C-46AA-975E-A8830C09EE89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F351F645-6C7B-48AE-F585-8203C6A068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5715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D29BD0-205B-6924-1DC8-1AFE3D39E1F6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유지보수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13936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C42F-E9C7-0D00-3D8C-75DCE574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C7EC5-29D6-5681-8BC0-F626AF54217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1F8500-7B47-13DB-5606-A6169F851F6E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EDF78-6EA6-7529-680C-4974FFF3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8C9ECBC0-74E3-1639-B3F8-AA25C7C601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6508472F-557A-B646-DCD9-B7F3336D450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8ECBD4-7F4C-82DB-38A5-C48CA18A37F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410B2A4-72D5-35C7-7271-F71A90789D0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BDD012BB-8477-54C8-6473-58F914631ED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A51D86C-D131-BE6B-68A3-842FDF8379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D6666B-A46E-A474-4A8B-70797154E5F3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D41F8FA-854A-B88E-7B7F-B773A6702FF9}"/>
              </a:ext>
            </a:extLst>
          </p:cNvPr>
          <p:cNvSpPr txBox="1"/>
          <p:nvPr/>
        </p:nvSpPr>
        <p:spPr>
          <a:xfrm>
            <a:off x="11125200" y="5508130"/>
            <a:ext cx="5447650" cy="40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endParaRPr lang="en-US" altLang="ko-KR" sz="2400" dirty="0">
              <a:latin typeface="Trebuchet MS"/>
              <a:cs typeface="Trebuchet MS"/>
            </a:endParaRPr>
          </a:p>
        </p:txBody>
      </p:sp>
      <p:pic>
        <p:nvPicPr>
          <p:cNvPr id="4" name="Picture 2" descr="With GitHub - PyXAI documentation">
            <a:extLst>
              <a:ext uri="{FF2B5EF4-FFF2-40B4-BE49-F238E27FC236}">
                <a16:creationId xmlns:a16="http://schemas.microsoft.com/office/drawing/2014/main" id="{24D44E59-422A-298A-DE5A-1321B65E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BFFDA-2838-F9C3-A4FD-D7A947F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66878"/>
            <a:ext cx="5929621" cy="704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0566D-F98D-42E3-028C-69C1EA7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44" y="1766878"/>
            <a:ext cx="6237256" cy="700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3B9D-8AC7-C1E9-0881-A8C3AD2B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73DCE4C-8979-0C71-26FB-7F82475EE9B9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6DDAE0-E195-09DA-6D23-806366413943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77D063-CC5F-7690-18D6-C26BFB302EAC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49843B-7827-091B-22AE-064B28E3FC37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52A62B5-A6FA-B91E-9BD7-8CF93FCBFBA7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5712744-081D-6228-3874-FF445B1D0F7D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49E646FE-9552-1574-A2A7-B5E39389E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449946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22E31-74BC-7DD8-9170-F5DA872C4D01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계 </a:t>
            </a: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획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663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89B-2498-E096-C5D3-EFA2EBB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90906-CC80-A4F7-8DDD-A60BBE7DFFA3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AE7B20C-D2EA-53ED-28B6-0DBE1E4741D1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D0AEF0-F480-AC17-BB87-1EAA9BCE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600" y="988329"/>
            <a:ext cx="25213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EE21B2B7-25EB-3306-0096-B8C9DE99B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717E1FFE-1D05-A38B-2D8B-2980E17446C6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4399DC0-9A42-5203-C904-FC51EFC13C1F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D46537A-0970-E9B5-8442-FD428700F78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BC6D3C84-0EE2-45DE-9399-58C147798AB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3A42F81-E17A-8B59-D3FF-FDBFADC1F72F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10ECFB1-7C8A-325B-F50C-01BED5B0C30B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5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B3FB245-382E-FBE9-8DC7-BD601758E5C7}"/>
              </a:ext>
            </a:extLst>
          </p:cNvPr>
          <p:cNvSpPr txBox="1"/>
          <p:nvPr/>
        </p:nvSpPr>
        <p:spPr>
          <a:xfrm>
            <a:off x="128504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6CC9C-50C0-5F56-ECBA-1E9834A25A1E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B43A-F640-16A9-29F1-9897D87F5729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착수 및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879F-B386-AB70-C9A7-05D7E3030DA8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8A976-F99E-1647-6997-98A8E802A230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스택 전환 및 </a:t>
            </a:r>
            <a:r>
              <a:rPr lang="ko-KR" altLang="en-US" sz="2000" b="1" spc="-3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백엔드</a:t>
            </a:r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착수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AFEA9-5E64-2DD7-7723-0FECAF0E8F08}"/>
              </a:ext>
            </a:extLst>
          </p:cNvPr>
          <p:cNvSpPr txBox="1"/>
          <p:nvPr/>
        </p:nvSpPr>
        <p:spPr>
          <a:xfrm>
            <a:off x="138684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엔드 설계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1E3-8336-476A-F2EA-4AB2749F9B58}"/>
              </a:ext>
            </a:extLst>
          </p:cNvPr>
          <p:cNvSpPr txBox="1"/>
          <p:nvPr/>
        </p:nvSpPr>
        <p:spPr>
          <a:xfrm>
            <a:off x="1167446" y="4866543"/>
            <a:ext cx="400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시작과 함께 </a:t>
            </a:r>
            <a:r>
              <a:rPr lang="ko-KR" altLang="en-US" b="1" dirty="0"/>
              <a:t>폭포수</a:t>
            </a:r>
            <a:r>
              <a:rPr lang="en-US" altLang="ko-KR" b="1" dirty="0"/>
              <a:t>(Waterfall) </a:t>
            </a:r>
            <a:r>
              <a:rPr lang="ko-KR" altLang="en-US" b="1" dirty="0"/>
              <a:t>모델 </a:t>
            </a:r>
            <a:r>
              <a:rPr lang="ko-KR" altLang="en-US" dirty="0"/>
              <a:t>기반으로 개발 방식 확정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일정과 마일스톤을 구체적으로 설정하고</a:t>
            </a:r>
            <a:r>
              <a:rPr lang="en-US" altLang="ko-KR" dirty="0"/>
              <a:t>, </a:t>
            </a:r>
            <a:r>
              <a:rPr lang="ko-KR" altLang="en-US" dirty="0"/>
              <a:t>초기 요구사항을 수집함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77B8A-B46C-3C90-0AEE-A22A4B4065FF}"/>
              </a:ext>
            </a:extLst>
          </p:cNvPr>
          <p:cNvSpPr txBox="1"/>
          <p:nvPr/>
        </p:nvSpPr>
        <p:spPr>
          <a:xfrm>
            <a:off x="51679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기능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UI </a:t>
            </a:r>
            <a:r>
              <a:rPr lang="ko-KR" altLang="en-US" dirty="0"/>
              <a:t>흐름 등에 대한 </a:t>
            </a:r>
            <a:r>
              <a:rPr lang="ko-KR" altLang="en-US" b="1" dirty="0"/>
              <a:t>요구사항 정리 및 기능 </a:t>
            </a:r>
            <a:endParaRPr lang="en-US" altLang="ko-KR" b="1" dirty="0"/>
          </a:p>
          <a:p>
            <a:r>
              <a:rPr lang="ko-KR" altLang="en-US" b="1" dirty="0"/>
              <a:t>     설계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흐름도</a:t>
            </a:r>
            <a:r>
              <a:rPr lang="en-US" altLang="ko-KR" dirty="0"/>
              <a:t>, ERD </a:t>
            </a:r>
            <a:r>
              <a:rPr lang="ko-KR" altLang="en-US" dirty="0"/>
              <a:t>기초 설계 등 기반 문서 작업에 집중함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AC3E-CCA4-D083-0A8B-D72D6096CF55}"/>
              </a:ext>
            </a:extLst>
          </p:cNvPr>
          <p:cNvSpPr txBox="1"/>
          <p:nvPr/>
        </p:nvSpPr>
        <p:spPr>
          <a:xfrm>
            <a:off x="91684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백엔드</a:t>
            </a:r>
            <a:r>
              <a:rPr lang="ko-KR" altLang="en-US" dirty="0"/>
              <a:t> 개발을 본격적으로 시작했으나</a:t>
            </a:r>
            <a:r>
              <a:rPr lang="en-US" altLang="ko-KR" b="1" dirty="0"/>
              <a:t>, Firebase</a:t>
            </a:r>
            <a:r>
              <a:rPr lang="ko-KR" altLang="en-US" b="1" dirty="0"/>
              <a:t>에서 </a:t>
            </a:r>
            <a:r>
              <a:rPr lang="en-US" altLang="ko-KR" b="1" dirty="0"/>
              <a:t>MySQL</a:t>
            </a:r>
            <a:r>
              <a:rPr lang="ko-KR" altLang="en-US" b="1" dirty="0"/>
              <a:t>로의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en-US" b="1" dirty="0"/>
              <a:t>데이터베이스 전환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 재설계 및 기술 스택 변경으로 일정이 일부 지연 됨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093FF-FF97-565E-BBC9-3CE88E6745AB}"/>
              </a:ext>
            </a:extLst>
          </p:cNvPr>
          <p:cNvSpPr txBox="1"/>
          <p:nvPr/>
        </p:nvSpPr>
        <p:spPr>
          <a:xfrm>
            <a:off x="13168946" y="48549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기반의 </a:t>
            </a:r>
            <a:r>
              <a:rPr lang="ko-KR" altLang="en-US" dirty="0" err="1"/>
              <a:t>백엔드</a:t>
            </a:r>
            <a:r>
              <a:rPr lang="ko-KR" altLang="en-US" dirty="0"/>
              <a:t> 구조를 마무리하고</a:t>
            </a:r>
            <a:r>
              <a:rPr lang="en-US" altLang="ko-KR" dirty="0"/>
              <a:t>, </a:t>
            </a:r>
            <a:r>
              <a:rPr lang="ko-KR" altLang="en-US" b="1" dirty="0"/>
              <a:t>게시글</a:t>
            </a:r>
            <a:r>
              <a:rPr lang="en-US" altLang="ko-KR" b="1" dirty="0"/>
              <a:t>·</a:t>
            </a:r>
            <a:r>
              <a:rPr lang="ko-KR" altLang="en-US" b="1" dirty="0"/>
              <a:t>댓글</a:t>
            </a:r>
            <a:r>
              <a:rPr lang="en-US" altLang="ko-KR" b="1" dirty="0"/>
              <a:t>·</a:t>
            </a:r>
            <a:r>
              <a:rPr lang="ko-KR" altLang="en-US" b="1" dirty="0"/>
              <a:t>회원 기능 등 주요 </a:t>
            </a:r>
            <a:r>
              <a:rPr lang="en-US" altLang="ko-KR" b="1" dirty="0"/>
              <a:t>API </a:t>
            </a:r>
            <a:r>
              <a:rPr lang="ko-KR" altLang="en-US" b="1" dirty="0"/>
              <a:t>완성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JWT </a:t>
            </a:r>
            <a:r>
              <a:rPr lang="ko-KR" altLang="en-US" dirty="0"/>
              <a:t>인증</a:t>
            </a:r>
            <a:r>
              <a:rPr lang="en-US" altLang="ko-KR" dirty="0"/>
              <a:t>, DB </a:t>
            </a:r>
            <a:r>
              <a:rPr lang="ko-KR" altLang="en-US" dirty="0"/>
              <a:t>관계 관리 등 시스템의 뼈대를 구축함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9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9760-9CC5-6088-4170-B475F3F4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3D0EEA-DE91-BE48-590C-37337DEA4772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B39CEA-3E67-B273-FADA-C0694285ECE3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17F046-740D-C183-2247-16D16687F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6A83EAC3-0FCD-BDAD-4A29-D85111908D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882BFA81-1F01-FAC3-0F07-C5212250BC49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A51A95-164B-6862-595D-91879B24BA43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CCD99CB-9088-9DE7-3911-67A4A2D862E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83130905-89CB-487A-2EC4-C5F0526712F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7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151A5C-4586-1355-56E8-6061C01D92E5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8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6C3D569-4076-E518-B3AA-1C2799CBDACA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9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034C-E082-3A1B-8AB3-92593B2995B3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A1A-9522-1445-60B5-79C5F3963313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프론트엔드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B2DC6-6EA0-3248-2584-5866C79BEFD5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연동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317F-D512-65B5-AEDB-512808B8738D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테스트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3B45-F763-F975-66D7-C79D818AD8F5}"/>
              </a:ext>
            </a:extLst>
          </p:cNvPr>
          <p:cNvSpPr txBox="1"/>
          <p:nvPr/>
        </p:nvSpPr>
        <p:spPr>
          <a:xfrm>
            <a:off x="14057541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수정 및 안정화 작업</a:t>
            </a:r>
            <a:endParaRPr lang="ko-KR" altLang="en-US" sz="2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5E162D5-0736-C302-2B5D-F0224223CA0A}"/>
              </a:ext>
            </a:extLst>
          </p:cNvPr>
          <p:cNvSpPr txBox="1"/>
          <p:nvPr/>
        </p:nvSpPr>
        <p:spPr>
          <a:xfrm>
            <a:off x="12441567" y="26455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EAB69B-CFD8-3274-FB10-EAD1207A712B}"/>
              </a:ext>
            </a:extLst>
          </p:cNvPr>
          <p:cNvSpPr txBox="1"/>
          <p:nvPr/>
        </p:nvSpPr>
        <p:spPr>
          <a:xfrm>
            <a:off x="13099497" y="26289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0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3DEEC-342B-0ED0-D335-68F71C377579}"/>
              </a:ext>
            </a:extLst>
          </p:cNvPr>
          <p:cNvSpPr txBox="1"/>
          <p:nvPr/>
        </p:nvSpPr>
        <p:spPr>
          <a:xfrm>
            <a:off x="1167446" y="486654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r>
              <a:rPr lang="ko-KR" altLang="en-US" b="1" dirty="0"/>
              <a:t> 개발 시작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React </a:t>
            </a:r>
            <a:r>
              <a:rPr lang="ko-KR" altLang="en-US" dirty="0"/>
              <a:t>기반의 화면 구현</a:t>
            </a:r>
            <a:r>
              <a:rPr lang="en-US" altLang="ko-KR" dirty="0"/>
              <a:t>, </a:t>
            </a:r>
            <a:r>
              <a:rPr lang="ko-KR" altLang="en-US" dirty="0"/>
              <a:t>로그인 및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작업 착수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/>
              <a:t>연동 및 초기 데이터 렌더링 테스트 진행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1309-9E73-52D0-3017-8EECF5F8B568}"/>
              </a:ext>
            </a:extLst>
          </p:cNvPr>
          <p:cNvSpPr txBox="1"/>
          <p:nvPr/>
        </p:nvSpPr>
        <p:spPr>
          <a:xfrm>
            <a:off x="51679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알림 기능 등 </a:t>
            </a:r>
            <a:r>
              <a:rPr lang="ko-KR" altLang="en-US" b="1" dirty="0"/>
              <a:t>요구사항에 기반한 주요 기능 연동</a:t>
            </a:r>
            <a:r>
              <a:rPr lang="ko-KR" altLang="en-US" dirty="0"/>
              <a:t> 완료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UI </a:t>
            </a:r>
            <a:r>
              <a:rPr lang="ko-KR" altLang="en-US" dirty="0"/>
              <a:t>개선과 오류 수정 반복</a:t>
            </a:r>
            <a:r>
              <a:rPr lang="en-US" altLang="ko-KR" dirty="0"/>
              <a:t>. </a:t>
            </a:r>
            <a:r>
              <a:rPr lang="ko-KR" altLang="en-US" dirty="0"/>
              <a:t>팀 내 피드백을 반영하여 기능 보강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15B75-15FA-DEFA-E190-75EB7753E036}"/>
              </a:ext>
            </a:extLst>
          </p:cNvPr>
          <p:cNvSpPr txBox="1"/>
          <p:nvPr/>
        </p:nvSpPr>
        <p:spPr>
          <a:xfrm>
            <a:off x="91684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사용자 시나리오 기반의 통합 테스트 실시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</a:t>
            </a:r>
            <a:r>
              <a:rPr lang="en-US" altLang="ko-KR" dirty="0"/>
              <a:t>UI, </a:t>
            </a:r>
            <a:r>
              <a:rPr lang="ko-KR" altLang="en-US" dirty="0"/>
              <a:t>사용자 경험</a:t>
            </a:r>
            <a:r>
              <a:rPr lang="en-US" altLang="ko-KR" dirty="0"/>
              <a:t>(UX) </a:t>
            </a:r>
            <a:r>
              <a:rPr lang="ko-KR" altLang="en-US" dirty="0"/>
              <a:t>세부 조정</a:t>
            </a:r>
            <a:r>
              <a:rPr lang="en-US" altLang="ko-KR" dirty="0"/>
              <a:t>, </a:t>
            </a:r>
            <a:r>
              <a:rPr lang="ko-KR" altLang="en-US" dirty="0"/>
              <a:t>디자인 수정 반복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04BA-ADF4-5991-F807-2737B0CE2369}"/>
              </a:ext>
            </a:extLst>
          </p:cNvPr>
          <p:cNvSpPr txBox="1"/>
          <p:nvPr/>
        </p:nvSpPr>
        <p:spPr>
          <a:xfrm>
            <a:off x="13168946" y="4854949"/>
            <a:ext cx="410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기능 테스트 및 </a:t>
            </a:r>
            <a:r>
              <a:rPr lang="ko-KR" altLang="en-US" b="1" dirty="0"/>
              <a:t>버그 수정 집중</a:t>
            </a:r>
            <a:r>
              <a:rPr lang="en-US" altLang="ko-KR" dirty="0"/>
              <a:t>. </a:t>
            </a:r>
            <a:r>
              <a:rPr lang="ko-KR" altLang="en-US" dirty="0"/>
              <a:t>실사용을 가정한 시뮬레이션을 통해</a:t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 도출 및 해결 → 기능 안정화 목표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3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F891-58A3-5B8D-C13A-CD76D669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7B6613-DA85-CED1-390A-4D27511E926A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635B44-935C-A019-4859-A88A01D7EF1C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21FDD7-CFFF-DB80-0312-3E569434D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988329"/>
            <a:ext cx="25975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DE406A3D-CE8A-71F1-2776-AAF2B7F6E0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88B5DFA-2D16-E20C-65C7-E0DD1A4A3680}"/>
              </a:ext>
            </a:extLst>
          </p:cNvPr>
          <p:cNvSpPr txBox="1"/>
          <p:nvPr/>
        </p:nvSpPr>
        <p:spPr>
          <a:xfrm>
            <a:off x="9525000" y="24931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3810961-B299-E4E6-DDB9-F85CBC8817BD}"/>
              </a:ext>
            </a:extLst>
          </p:cNvPr>
          <p:cNvSpPr/>
          <p:nvPr/>
        </p:nvSpPr>
        <p:spPr>
          <a:xfrm>
            <a:off x="2057402" y="4185722"/>
            <a:ext cx="13258798" cy="62300"/>
          </a:xfrm>
          <a:custGeom>
            <a:avLst/>
            <a:gdLst/>
            <a:ahLst/>
            <a:cxnLst/>
            <a:rect l="l" t="t" r="r" b="b"/>
            <a:pathLst>
              <a:path w="12349480">
                <a:moveTo>
                  <a:pt x="0" y="0"/>
                </a:moveTo>
                <a:lnTo>
                  <a:pt x="12349445" y="0"/>
                </a:lnTo>
              </a:path>
            </a:pathLst>
          </a:custGeom>
          <a:ln w="1904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DF3148E-3332-2218-3A80-41E6B0BEA432}"/>
              </a:ext>
            </a:extLst>
          </p:cNvPr>
          <p:cNvSpPr txBox="1"/>
          <p:nvPr/>
        </p:nvSpPr>
        <p:spPr>
          <a:xfrm>
            <a:off x="10182930" y="24765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2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B70DE2F-FB5D-78F3-201C-2C89B4B798B8}"/>
              </a:ext>
            </a:extLst>
          </p:cNvPr>
          <p:cNvSpPr txBox="1"/>
          <p:nvPr/>
        </p:nvSpPr>
        <p:spPr>
          <a:xfrm>
            <a:off x="2185728" y="251321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B7D5A81-14CC-7174-6958-6B5B160CBF73}"/>
              </a:ext>
            </a:extLst>
          </p:cNvPr>
          <p:cNvSpPr txBox="1"/>
          <p:nvPr/>
        </p:nvSpPr>
        <p:spPr>
          <a:xfrm>
            <a:off x="2719128" y="2496514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419112A-E6C6-C2DF-5666-2B6D70454664}"/>
              </a:ext>
            </a:extLst>
          </p:cNvPr>
          <p:cNvSpPr/>
          <p:nvPr/>
        </p:nvSpPr>
        <p:spPr>
          <a:xfrm>
            <a:off x="3364256" y="4026059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B90EC9AD-8864-BE7A-EDFB-FB16EA9C7315}"/>
              </a:ext>
            </a:extLst>
          </p:cNvPr>
          <p:cNvSpPr/>
          <p:nvPr/>
        </p:nvSpPr>
        <p:spPr>
          <a:xfrm>
            <a:off x="10974885" y="4046023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CEE0A-30ED-DDE1-E3BE-0A0A869A6EDC}"/>
              </a:ext>
            </a:extLst>
          </p:cNvPr>
          <p:cNvSpPr txBox="1"/>
          <p:nvPr/>
        </p:nvSpPr>
        <p:spPr>
          <a:xfrm>
            <a:off x="3728157" y="3645913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문서화 및 발표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AD7AB-D6E4-6A41-A24D-D65E4FFD0FBD}"/>
              </a:ext>
            </a:extLst>
          </p:cNvPr>
          <p:cNvSpPr txBox="1"/>
          <p:nvPr/>
        </p:nvSpPr>
        <p:spPr>
          <a:xfrm>
            <a:off x="11302876" y="3623843"/>
            <a:ext cx="340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제출 및 프로젝트 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5746-8BD4-09BA-C473-DD5122BFC0D4}"/>
              </a:ext>
            </a:extLst>
          </p:cNvPr>
          <p:cNvSpPr txBox="1"/>
          <p:nvPr/>
        </p:nvSpPr>
        <p:spPr>
          <a:xfrm>
            <a:off x="2667000" y="4712374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테스트 종료</a:t>
            </a:r>
            <a:r>
              <a:rPr lang="en-US" altLang="ko-KR" dirty="0"/>
              <a:t>. </a:t>
            </a:r>
            <a:r>
              <a:rPr lang="ko-KR" altLang="en-US" dirty="0"/>
              <a:t>문서화 작업과 발표 자료 준비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매뉴얼</a:t>
            </a:r>
            <a:r>
              <a:rPr lang="en-US" altLang="ko-KR" dirty="0"/>
              <a:t>, ERD/</a:t>
            </a:r>
            <a:r>
              <a:rPr lang="ko-KR" altLang="en-US" dirty="0"/>
              <a:t>기능 </a:t>
            </a:r>
            <a:r>
              <a:rPr lang="ko-KR" altLang="en-US" dirty="0" err="1"/>
              <a:t>정리본</a:t>
            </a:r>
            <a:r>
              <a:rPr lang="ko-KR" altLang="en-US" dirty="0"/>
              <a:t> 등 제출용 자료 작성 진행</a:t>
            </a:r>
            <a:r>
              <a:rPr lang="en-US" altLang="ko-KR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C9972-7C6D-F6CF-312E-A38AC05B75C9}"/>
              </a:ext>
            </a:extLst>
          </p:cNvPr>
          <p:cNvSpPr txBox="1"/>
          <p:nvPr/>
        </p:nvSpPr>
        <p:spPr>
          <a:xfrm>
            <a:off x="10210800" y="4712375"/>
            <a:ext cx="525780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보고서 작성 및 프로젝트 제출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피드백 정리 및 팀 회고 회의로 프로젝트 마무리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3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74C7-2090-DEAD-8826-1834201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07F4B86-3B80-71E3-9AE1-111037D61482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A1D07A-0C2D-901E-3B8F-CB57B83B8C86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B3B0FAF-AFE5-39CD-C62F-DC49884DDD06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FEFF1E4-9FF5-5488-E539-26D6666DD77E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6D8B27C-FAFE-B008-D8B2-15BF5E5303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E034550-C640-7FC3-4062-3020E47A569F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A45AA7BF-CA01-02B5-9073-A8DCB05E8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30958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1889D-B03F-C130-8F67-A2CAA35A3B49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현 황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09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16778" y="3028950"/>
            <a:ext cx="4737050" cy="6572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740410" marR="1433830">
              <a:lnSpc>
                <a:spcPct val="141700"/>
              </a:lnSpc>
              <a:spcBef>
                <a:spcPts val="95"/>
              </a:spcBef>
              <a:defRPr/>
            </a:pPr>
            <a:r>
              <a:rPr lang="ko-KR" altLang="en-US" sz="3000"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77770" y="1364444"/>
            <a:ext cx="3848058" cy="1474006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3.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기</a:t>
            </a:r>
            <a:r>
              <a:rPr sz="395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술</a:t>
            </a:r>
            <a:r>
              <a:rPr sz="395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사</a:t>
            </a:r>
            <a:r>
              <a:rPr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항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28801" y="988329"/>
            <a:ext cx="149421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차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4" name="object 3"/>
          <p:cNvSpPr txBox="1"/>
          <p:nvPr/>
        </p:nvSpPr>
        <p:spPr>
          <a:xfrm>
            <a:off x="6877028" y="4676775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2.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22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</a:t>
            </a:r>
            <a:r>
              <a:rPr sz="380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젝</a:t>
            </a:r>
            <a:r>
              <a:rPr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트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ko-KR" altLang="en-US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개요</a:t>
            </a:r>
            <a:endParaRPr sz="3800">
              <a:latin typeface="한컴 말랑말랑 Regular"/>
              <a:cs typeface="한컴 말랑말랑 Regular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58000" y="1333500"/>
            <a:ext cx="4514828" cy="1476375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1.</a:t>
            </a:r>
            <a:r>
              <a:rPr lang="ko-KR" altLang="en-US" sz="14400" spc="-1439" baseline="1000" dirty="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19" name="object 4"/>
          <p:cNvSpPr txBox="1"/>
          <p:nvPr/>
        </p:nvSpPr>
        <p:spPr>
          <a:xfrm>
            <a:off x="12477771" y="4652962"/>
            <a:ext cx="3848057" cy="1481138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4.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계획</a:t>
            </a:r>
          </a:p>
        </p:txBody>
      </p:sp>
      <p:sp>
        <p:nvSpPr>
          <p:cNvPr id="20" name="object 3"/>
          <p:cNvSpPr txBox="1"/>
          <p:nvPr/>
        </p:nvSpPr>
        <p:spPr>
          <a:xfrm>
            <a:off x="12515828" y="7600950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5.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en-US" altLang="ko-KR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5A41-DF2C-65B5-7876-79C3BF7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8192E-DBCF-7FC6-89CF-D88B2B041887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42EA5A-2126-108D-5712-D62ED3375E09}"/>
              </a:ext>
            </a:extLst>
          </p:cNvPr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0EDC09-F61E-43AD-3632-C9EAA8D7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988329"/>
            <a:ext cx="2445173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진행현황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60D2DB-D8D5-4DD8-BCBF-571684A272A6}"/>
              </a:ext>
            </a:extLst>
          </p:cNvPr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6F47BA-1B51-BBF6-4909-2DE1D7357779}"/>
              </a:ext>
            </a:extLst>
          </p:cNvPr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AC3D570-2FE5-8C16-D375-995720B3B362}"/>
              </a:ext>
            </a:extLst>
          </p:cNvPr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614266-1A89-5EBB-3EA3-FBD8FC0D4FF5}"/>
                </a:ext>
              </a:extLst>
            </p:cNvPr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2694497-4544-6F2F-5AEB-42BFFB281F41}"/>
                </a:ext>
              </a:extLst>
            </p:cNvPr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E42EC035-977F-3F1B-EAFB-E4D53D1A8B02}"/>
              </a:ext>
            </a:extLst>
          </p:cNvPr>
          <p:cNvGrpSpPr/>
          <p:nvPr/>
        </p:nvGrpSpPr>
        <p:grpSpPr>
          <a:xfrm>
            <a:off x="3132466" y="2784109"/>
            <a:ext cx="3701961" cy="3702050"/>
            <a:chOff x="3132466" y="2784109"/>
            <a:chExt cx="3701961" cy="370205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AE8FD8-FE87-DECD-AAEB-65F095DB7956}"/>
                </a:ext>
              </a:extLst>
            </p:cNvPr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EAA8256-2132-1F30-9672-482CCDA99707}"/>
                </a:ext>
              </a:extLst>
            </p:cNvPr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B063EBA-BAD7-5B1D-FFF1-2DFF322F9335}"/>
                </a:ext>
              </a:extLst>
            </p:cNvPr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>
            <a:extLst>
              <a:ext uri="{FF2B5EF4-FFF2-40B4-BE49-F238E27FC236}">
                <a16:creationId xmlns:a16="http://schemas.microsoft.com/office/drawing/2014/main" id="{F0480CE2-97D4-D029-D3B6-3DF3A9BA0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F9FF-0927-A8E1-A9EE-AE0CABFD9C01}"/>
              </a:ext>
            </a:extLst>
          </p:cNvPr>
          <p:cNvSpPr txBox="1"/>
          <p:nvPr/>
        </p:nvSpPr>
        <p:spPr>
          <a:xfrm>
            <a:off x="6834427" y="988329"/>
            <a:ext cx="244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월 기준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4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7007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목</a:t>
            </a:r>
            <a:r>
              <a:rPr sz="4700" spc="-375" dirty="0">
                <a:latin typeface="바탕"/>
                <a:cs typeface="바탕"/>
              </a:rPr>
              <a:t>표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/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32466" y="2784109"/>
            <a:ext cx="3702050" cy="3702050"/>
            <a:chOff x="3132466" y="2784109"/>
            <a:chExt cx="3702050" cy="3702050"/>
          </a:xfrm>
        </p:grpSpPr>
        <p:sp>
          <p:nvSpPr>
            <p:cNvPr id="11" name="object 11"/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0" y="5676900"/>
            <a:ext cx="3556737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0" y="3414206"/>
            <a:ext cx="7216886" cy="180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en-US" sz="15750" spc="600" dirty="0">
                <a:latin typeface="Arial"/>
                <a:cs typeface="Arial"/>
              </a:rPr>
              <a:t>Q&amp;A </a:t>
            </a:r>
            <a:endParaRPr sz="15750" spc="600" dirty="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831" y="6341086"/>
            <a:ext cx="5286338" cy="241027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lang="en-US" sz="2900" spc="-15" dirty="0">
                <a:solidFill>
                  <a:srgbClr val="181818"/>
                </a:solidFill>
                <a:latin typeface="Trebuchet MS"/>
                <a:cs typeface="Trebuchet MS"/>
              </a:rPr>
              <a:t>dongstory2021@gmail.com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010-3385-9912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https://github.com/fefefefefefefefefefefefefe/Dongss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418F478-7517-F6B9-5A15-BBBB544715EA}"/>
              </a:ext>
            </a:extLst>
          </p:cNvPr>
          <p:cNvSpPr txBox="1"/>
          <p:nvPr/>
        </p:nvSpPr>
        <p:spPr>
          <a:xfrm>
            <a:off x="5943600" y="3562644"/>
            <a:ext cx="10417286" cy="166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ko-KR" altLang="en-US" sz="9600" spc="600" dirty="0">
                <a:latin typeface="Arial"/>
                <a:cs typeface="Arial"/>
              </a:rPr>
              <a:t>감사합니다</a:t>
            </a:r>
            <a:r>
              <a:rPr lang="en-US" sz="9600" spc="600" dirty="0">
                <a:latin typeface="Arial"/>
                <a:cs typeface="Arial"/>
              </a:rPr>
              <a:t> </a:t>
            </a:r>
            <a:endParaRPr sz="9600" spc="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42478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배</a:t>
            </a:r>
            <a:r>
              <a:rPr sz="8200" spc="254" dirty="0">
                <a:latin typeface="굴림" panose="020B0600000101010101" pitchFamily="50" charset="-127"/>
                <a:ea typeface="굴림" panose="020B0600000101010101" pitchFamily="50" charset="-127"/>
              </a:rPr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2536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  <p:grpSp>
        <p:nvGrpSpPr>
          <p:cNvPr id="23" name="object 2"/>
          <p:cNvGrpSpPr/>
          <p:nvPr/>
        </p:nvGrpSpPr>
        <p:grpSpPr>
          <a:xfrm>
            <a:off x="-2286000" y="4686299"/>
            <a:ext cx="22860000" cy="5486400"/>
            <a:chOff x="0" y="5008349"/>
            <a:chExt cx="18288000" cy="5139690"/>
          </a:xfrm>
        </p:grpSpPr>
        <p:sp>
          <p:nvSpPr>
            <p:cNvPr id="24" name="object 3"/>
            <p:cNvSpPr/>
            <p:nvPr/>
          </p:nvSpPr>
          <p:spPr>
            <a:xfrm>
              <a:off x="1828074" y="5020589"/>
              <a:ext cx="14624685" cy="4504055"/>
            </a:xfrm>
            <a:custGeom>
              <a:avLst/>
              <a:gdLst/>
              <a:ahLst/>
              <a:cxnLst/>
              <a:rect l="l" t="t" r="r" b="b"/>
              <a:pathLst>
                <a:path w="14624684" h="4504055">
                  <a:moveTo>
                    <a:pt x="0" y="4503430"/>
                  </a:moveTo>
                  <a:lnTo>
                    <a:pt x="0" y="3779664"/>
                  </a:lnTo>
                  <a:lnTo>
                    <a:pt x="3656149" y="3136317"/>
                  </a:lnTo>
                  <a:lnTo>
                    <a:pt x="7312299" y="1648577"/>
                  </a:lnTo>
                  <a:lnTo>
                    <a:pt x="10968449" y="1568158"/>
                  </a:lnTo>
                  <a:lnTo>
                    <a:pt x="14624599" y="0"/>
                  </a:lnTo>
                  <a:lnTo>
                    <a:pt x="14624599" y="1688786"/>
                  </a:lnTo>
                  <a:lnTo>
                    <a:pt x="10968449" y="3176526"/>
                  </a:lnTo>
                  <a:lnTo>
                    <a:pt x="7312299" y="2653807"/>
                  </a:lnTo>
                  <a:lnTo>
                    <a:pt x="3656149" y="4342593"/>
                  </a:lnTo>
                  <a:lnTo>
                    <a:pt x="0" y="4503430"/>
                  </a:lnTo>
                  <a:close/>
                </a:path>
              </a:pathLst>
            </a:custGeom>
            <a:solidFill>
              <a:srgbClr val="F5E6CD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object 4"/>
            <p:cNvSpPr/>
            <p:nvPr/>
          </p:nvSpPr>
          <p:spPr>
            <a:xfrm>
              <a:off x="1828074" y="6709376"/>
              <a:ext cx="14624685" cy="3297554"/>
            </a:xfrm>
            <a:custGeom>
              <a:avLst/>
              <a:gdLst/>
              <a:ahLst/>
              <a:cxnLst/>
              <a:rect l="l" t="t" r="r" b="b"/>
              <a:pathLst>
                <a:path w="14624684" h="3297554">
                  <a:moveTo>
                    <a:pt x="0" y="3297154"/>
                  </a:moveTo>
                  <a:lnTo>
                    <a:pt x="0" y="2814643"/>
                  </a:lnTo>
                  <a:lnTo>
                    <a:pt x="3656149" y="2653806"/>
                  </a:lnTo>
                  <a:lnTo>
                    <a:pt x="7312299" y="965020"/>
                  </a:lnTo>
                  <a:lnTo>
                    <a:pt x="10968449" y="1487740"/>
                  </a:lnTo>
                  <a:lnTo>
                    <a:pt x="14624599" y="0"/>
                  </a:lnTo>
                  <a:lnTo>
                    <a:pt x="14624599" y="2010459"/>
                  </a:lnTo>
                  <a:lnTo>
                    <a:pt x="10968449" y="2090878"/>
                  </a:lnTo>
                  <a:lnTo>
                    <a:pt x="7312299" y="1769204"/>
                  </a:lnTo>
                  <a:lnTo>
                    <a:pt x="3656149" y="2814643"/>
                  </a:lnTo>
                  <a:lnTo>
                    <a:pt x="0" y="3297154"/>
                  </a:lnTo>
                  <a:close/>
                </a:path>
              </a:pathLst>
            </a:custGeom>
            <a:solidFill>
              <a:srgbClr val="BA8F61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bject 5"/>
            <p:cNvSpPr/>
            <p:nvPr/>
          </p:nvSpPr>
          <p:spPr>
            <a:xfrm>
              <a:off x="1828074" y="8478580"/>
              <a:ext cx="14624685" cy="1528445"/>
            </a:xfrm>
            <a:custGeom>
              <a:avLst/>
              <a:gdLst/>
              <a:ahLst/>
              <a:cxnLst/>
              <a:rect l="l" t="t" r="r" b="b"/>
              <a:pathLst>
                <a:path w="14624684" h="1528445">
                  <a:moveTo>
                    <a:pt x="14624599" y="1527949"/>
                  </a:moveTo>
                  <a:lnTo>
                    <a:pt x="0" y="1527949"/>
                  </a:lnTo>
                  <a:lnTo>
                    <a:pt x="3656149" y="1045439"/>
                  </a:lnTo>
                  <a:lnTo>
                    <a:pt x="7312299" y="0"/>
                  </a:lnTo>
                  <a:lnTo>
                    <a:pt x="10968449" y="321673"/>
                  </a:lnTo>
                  <a:lnTo>
                    <a:pt x="14624599" y="241255"/>
                  </a:lnTo>
                  <a:lnTo>
                    <a:pt x="14624599" y="1527949"/>
                  </a:lnTo>
                  <a:close/>
                </a:path>
              </a:pathLst>
            </a:custGeom>
            <a:solidFill>
              <a:srgbClr val="181818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bject 6"/>
            <p:cNvSpPr/>
            <p:nvPr/>
          </p:nvSpPr>
          <p:spPr>
            <a:xfrm>
              <a:off x="1828074" y="5022631"/>
              <a:ext cx="14620240" cy="3778250"/>
            </a:xfrm>
            <a:custGeom>
              <a:avLst/>
              <a:gdLst/>
              <a:ahLst/>
              <a:cxnLst/>
              <a:rect l="l" t="t" r="r" b="b"/>
              <a:pathLst>
                <a:path w="14620239" h="3778250">
                  <a:moveTo>
                    <a:pt x="0" y="3777623"/>
                  </a:moveTo>
                  <a:lnTo>
                    <a:pt x="3656149" y="3134276"/>
                  </a:lnTo>
                  <a:lnTo>
                    <a:pt x="7312299" y="1646535"/>
                  </a:lnTo>
                  <a:lnTo>
                    <a:pt x="10968449" y="1566117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F5E6CD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1828074" y="6711313"/>
              <a:ext cx="14620240" cy="2813050"/>
            </a:xfrm>
            <a:custGeom>
              <a:avLst/>
              <a:gdLst/>
              <a:ahLst/>
              <a:cxnLst/>
              <a:rect l="l" t="t" r="r" b="b"/>
              <a:pathLst>
                <a:path w="14620239" h="2813050">
                  <a:moveTo>
                    <a:pt x="0" y="2812706"/>
                  </a:moveTo>
                  <a:lnTo>
                    <a:pt x="3656149" y="2651870"/>
                  </a:lnTo>
                  <a:lnTo>
                    <a:pt x="7312299" y="963083"/>
                  </a:lnTo>
                  <a:lnTo>
                    <a:pt x="10968449" y="1485803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BA8F61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1864144" y="8478580"/>
              <a:ext cx="14584044" cy="1523365"/>
            </a:xfrm>
            <a:custGeom>
              <a:avLst/>
              <a:gdLst/>
              <a:ahLst/>
              <a:cxnLst/>
              <a:rect l="l" t="t" r="r" b="b"/>
              <a:pathLst>
                <a:path w="14584044" h="1523365">
                  <a:moveTo>
                    <a:pt x="0" y="1523189"/>
                  </a:moveTo>
                  <a:lnTo>
                    <a:pt x="3620080" y="1045439"/>
                  </a:lnTo>
                  <a:lnTo>
                    <a:pt x="7276229" y="0"/>
                  </a:lnTo>
                  <a:lnTo>
                    <a:pt x="10932379" y="321673"/>
                  </a:lnTo>
                  <a:lnTo>
                    <a:pt x="14583769" y="241359"/>
                  </a:lnTo>
                </a:path>
              </a:pathLst>
            </a:custGeom>
            <a:ln w="28563">
              <a:solidFill>
                <a:srgbClr val="181818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 dirty="0" err="1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1A74-0E5E-2D0D-8742-00AFA152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8BAA5C-66AE-8290-B817-64201EC4FB39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C717DD-9063-FBB6-354D-54B25AD7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B74D-01B3-3CD3-CB8F-78B79B010E9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D0FCC352-098E-6512-F8DD-793D263C5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640EECEF-91DD-3229-7DCA-7CCC71F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71950"/>
            <a:ext cx="58293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13D647-039B-33CA-F93F-308F7E88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99581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3446E06-C6B1-3DCC-8909-61FF4336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01529"/>
            <a:ext cx="4419599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464DCD1-7955-268D-67F5-F588E489CFFE}"/>
              </a:ext>
            </a:extLst>
          </p:cNvPr>
          <p:cNvSpPr txBox="1"/>
          <p:nvPr/>
        </p:nvSpPr>
        <p:spPr>
          <a:xfrm>
            <a:off x="2209798" y="3194781"/>
            <a:ext cx="25146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프론트 엔드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11470FF-B2CB-A79C-C24F-06BFAB4521FD}"/>
              </a:ext>
            </a:extLst>
          </p:cNvPr>
          <p:cNvSpPr txBox="1"/>
          <p:nvPr/>
        </p:nvSpPr>
        <p:spPr>
          <a:xfrm>
            <a:off x="8077199" y="3194780"/>
            <a:ext cx="14859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백 엔드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50CDA98-9041-776B-0CF9-714552985A3F}"/>
              </a:ext>
            </a:extLst>
          </p:cNvPr>
          <p:cNvSpPr txBox="1"/>
          <p:nvPr/>
        </p:nvSpPr>
        <p:spPr>
          <a:xfrm>
            <a:off x="13167361" y="3213674"/>
            <a:ext cx="2758439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>
                <a:solidFill>
                  <a:srgbClr val="000000"/>
                </a:solidFill>
                <a:latin typeface="Trebuchet MS"/>
                <a:cs typeface="Trebuchet MS"/>
              </a:rPr>
              <a:t>데이터 베이스</a:t>
            </a:r>
            <a:endParaRPr lang="ko-KR" altLang="en-US" sz="3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4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513E-867A-89D7-0723-D79F50B1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39496C-52A8-3951-2BFB-B582F84AA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9F2507C-AC08-1E88-6F08-A079E777355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55193C1A-0B96-5C4E-53EA-FF80EBFEC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9B19E757-6346-02B5-30A2-66B9C8DD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59" y="4082904"/>
            <a:ext cx="2830092" cy="9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195348-8142-8C12-6158-37557055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965" y="3848098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BE9E20D-E5E0-F103-1884-4F414638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3" y="4155633"/>
            <a:ext cx="2145689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4BA0D-E841-413F-1007-99A46CB0FD0A}"/>
              </a:ext>
            </a:extLst>
          </p:cNvPr>
          <p:cNvCxnSpPr>
            <a:cxnSpLocks/>
          </p:cNvCxnSpPr>
          <p:nvPr/>
        </p:nvCxnSpPr>
        <p:spPr>
          <a:xfrm>
            <a:off x="11811000" y="6667500"/>
            <a:ext cx="274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생성된 이미지">
            <a:extLst>
              <a:ext uri="{FF2B5EF4-FFF2-40B4-BE49-F238E27FC236}">
                <a16:creationId xmlns:a16="http://schemas.microsoft.com/office/drawing/2014/main" id="{2575001A-B184-B212-CBF6-C09B1A90B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18760" r="20272" b="15582"/>
          <a:stretch>
            <a:fillRect/>
          </a:stretch>
        </p:blipFill>
        <p:spPr bwMode="auto">
          <a:xfrm>
            <a:off x="14682346" y="5918563"/>
            <a:ext cx="2405742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5">
            <a:extLst>
              <a:ext uri="{FF2B5EF4-FFF2-40B4-BE49-F238E27FC236}">
                <a16:creationId xmlns:a16="http://schemas.microsoft.com/office/drawing/2014/main" id="{C6922FB2-4ADE-1504-33AD-CBAEE2D4D1FE}"/>
              </a:ext>
            </a:extLst>
          </p:cNvPr>
          <p:cNvSpPr txBox="1"/>
          <p:nvPr/>
        </p:nvSpPr>
        <p:spPr>
          <a:xfrm>
            <a:off x="1306638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사용자 </a:t>
            </a:r>
            <a:r>
              <a:rPr lang="en-US" altLang="ko-KR" sz="2000" b="1" dirty="0">
                <a:latin typeface="Trebuchet MS"/>
                <a:cs typeface="Trebuchet MS"/>
              </a:rPr>
              <a:t>UI </a:t>
            </a:r>
            <a:r>
              <a:rPr lang="ko-KR" altLang="en-US" sz="2000" b="1" dirty="0">
                <a:latin typeface="Trebuchet MS"/>
                <a:cs typeface="Trebuchet MS"/>
              </a:rPr>
              <a:t>및 이벤트 처리</a:t>
            </a:r>
            <a:r>
              <a:rPr lang="en-US" altLang="ko-KR" sz="2000" b="1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0C9C988-CA71-1197-CBC7-239EB176811E}"/>
              </a:ext>
            </a:extLst>
          </p:cNvPr>
          <p:cNvSpPr txBox="1"/>
          <p:nvPr/>
        </p:nvSpPr>
        <p:spPr>
          <a:xfrm>
            <a:off x="8610600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>
                <a:latin typeface="Trebuchet MS"/>
                <a:cs typeface="Trebuchet MS"/>
              </a:rPr>
              <a:t>API </a:t>
            </a:r>
            <a:r>
              <a:rPr lang="ko-KR" altLang="en-US" sz="2000" b="1" dirty="0">
                <a:latin typeface="Trebuchet MS"/>
                <a:cs typeface="Trebuchet MS"/>
              </a:rPr>
              <a:t>처리 및 비즈니스 로직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75F8EB3-8E55-4A04-A2B4-AA63566C6825}"/>
              </a:ext>
            </a:extLst>
          </p:cNvPr>
          <p:cNvSpPr txBox="1"/>
          <p:nvPr/>
        </p:nvSpPr>
        <p:spPr>
          <a:xfrm>
            <a:off x="14363878" y="5281042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데이터 영속화 및 관리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0065A4-3127-C6FE-62E2-56BB835DFC66}"/>
              </a:ext>
            </a:extLst>
          </p:cNvPr>
          <p:cNvSpPr/>
          <p:nvPr/>
        </p:nvSpPr>
        <p:spPr>
          <a:xfrm>
            <a:off x="609601" y="2782072"/>
            <a:ext cx="4509183" cy="627298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8" descr="Frontend and Backend in Web Development">
            <a:extLst>
              <a:ext uri="{FF2B5EF4-FFF2-40B4-BE49-F238E27FC236}">
                <a16:creationId xmlns:a16="http://schemas.microsoft.com/office/drawing/2014/main" id="{6AC7E0FC-8D20-D1D3-D724-607BC7CB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3"/>
          <a:stretch>
            <a:fillRect/>
          </a:stretch>
        </p:blipFill>
        <p:spPr bwMode="auto">
          <a:xfrm>
            <a:off x="2102998" y="1875684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50DAC4-98A6-4178-60B3-5EA2212F2867}"/>
              </a:ext>
            </a:extLst>
          </p:cNvPr>
          <p:cNvSpPr/>
          <p:nvPr/>
        </p:nvSpPr>
        <p:spPr>
          <a:xfrm>
            <a:off x="7862640" y="2782071"/>
            <a:ext cx="9907199" cy="6272985"/>
          </a:xfrm>
          <a:prstGeom prst="rect">
            <a:avLst/>
          </a:prstGeom>
          <a:noFill/>
          <a:ln w="5715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0" descr="Frontend and Backend in Web Development">
            <a:extLst>
              <a:ext uri="{FF2B5EF4-FFF2-40B4-BE49-F238E27FC236}">
                <a16:creationId xmlns:a16="http://schemas.microsoft.com/office/drawing/2014/main" id="{9FE4F3D4-EF5A-6AE8-909C-88BFE002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0"/>
          <a:stretch>
            <a:fillRect/>
          </a:stretch>
        </p:blipFill>
        <p:spPr bwMode="auto">
          <a:xfrm>
            <a:off x="12039600" y="1838306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87E070-6CAF-552D-B133-EC374F7B26A6}"/>
              </a:ext>
            </a:extLst>
          </p:cNvPr>
          <p:cNvSpPr/>
          <p:nvPr/>
        </p:nvSpPr>
        <p:spPr>
          <a:xfrm>
            <a:off x="4659438" y="3656878"/>
            <a:ext cx="3807918" cy="278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603C48-77EA-B44C-7653-801E2C49C1A6}"/>
              </a:ext>
            </a:extLst>
          </p:cNvPr>
          <p:cNvCxnSpPr>
            <a:cxnSpLocks/>
          </p:cNvCxnSpPr>
          <p:nvPr/>
        </p:nvCxnSpPr>
        <p:spPr>
          <a:xfrm flipH="1">
            <a:off x="4724400" y="5831528"/>
            <a:ext cx="3352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221656B1-8DC4-E4C7-84A2-0DBA0E59709E}"/>
              </a:ext>
            </a:extLst>
          </p:cNvPr>
          <p:cNvSpPr txBox="1"/>
          <p:nvPr/>
        </p:nvSpPr>
        <p:spPr>
          <a:xfrm>
            <a:off x="5324845" y="5026268"/>
            <a:ext cx="214528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가 처리한 결과를 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응답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818BE5-4270-463F-4784-17691D8F977A}"/>
              </a:ext>
            </a:extLst>
          </p:cNvPr>
          <p:cNvCxnSpPr>
            <a:cxnSpLocks/>
          </p:cNvCxnSpPr>
          <p:nvPr/>
        </p:nvCxnSpPr>
        <p:spPr>
          <a:xfrm>
            <a:off x="4837967" y="4675465"/>
            <a:ext cx="32857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717AC2C1-574B-E891-4B1E-A6DA965CA9B3}"/>
              </a:ext>
            </a:extLst>
          </p:cNvPr>
          <p:cNvSpPr txBox="1"/>
          <p:nvPr/>
        </p:nvSpPr>
        <p:spPr>
          <a:xfrm>
            <a:off x="5343502" y="3771900"/>
            <a:ext cx="2368713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요청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(API)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서버로 전송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E495B017-1FAF-4FCA-7A5E-BF164F0BE1D7}"/>
              </a:ext>
            </a:extLst>
          </p:cNvPr>
          <p:cNvSpPr txBox="1"/>
          <p:nvPr/>
        </p:nvSpPr>
        <p:spPr>
          <a:xfrm>
            <a:off x="11981668" y="5875370"/>
            <a:ext cx="2731996" cy="640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dirty="0">
                <a:latin typeface="맑은 고딕(본문)"/>
                <a:cs typeface="Trebuchet MS"/>
              </a:rPr>
              <a:t>요청을 수신한 후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SQL</a:t>
            </a:r>
            <a:r>
              <a:rPr lang="ko-KR" altLang="en-US" dirty="0">
                <a:latin typeface="맑은 고딕(본문)"/>
                <a:cs typeface="Trebuchet MS"/>
              </a:rPr>
              <a:t>에서 저장 또는 조회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3409414-0E58-E73F-4AF9-4BC5AF583282}"/>
              </a:ext>
            </a:extLst>
          </p:cNvPr>
          <p:cNvCxnSpPr>
            <a:cxnSpLocks/>
          </p:cNvCxnSpPr>
          <p:nvPr/>
        </p:nvCxnSpPr>
        <p:spPr>
          <a:xfrm flipH="1">
            <a:off x="11811000" y="7581900"/>
            <a:ext cx="27319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0" name="Picture 6" descr="Nodejs API Project: Build a Blog Project API | Udemy">
            <a:extLst>
              <a:ext uri="{FF2B5EF4-FFF2-40B4-BE49-F238E27FC236}">
                <a16:creationId xmlns:a16="http://schemas.microsoft.com/office/drawing/2014/main" id="{8F2C6E89-2B67-CEDC-B391-CF89BB0B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46" y="6109494"/>
            <a:ext cx="3009708" cy="16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bject 5">
            <a:extLst>
              <a:ext uri="{FF2B5EF4-FFF2-40B4-BE49-F238E27FC236}">
                <a16:creationId xmlns:a16="http://schemas.microsoft.com/office/drawing/2014/main" id="{44BAACDA-D3D7-5906-9FC9-5D01B94169AD}"/>
              </a:ext>
            </a:extLst>
          </p:cNvPr>
          <p:cNvSpPr txBox="1"/>
          <p:nvPr/>
        </p:nvSpPr>
        <p:spPr>
          <a:xfrm>
            <a:off x="11981668" y="6819135"/>
            <a:ext cx="2382210" cy="638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Node.js </a:t>
            </a:r>
            <a:r>
              <a:rPr lang="ko-KR" altLang="en-US" dirty="0">
                <a:latin typeface="맑은 고딕(본문)"/>
                <a:cs typeface="Trebuchet MS"/>
              </a:rPr>
              <a:t>서버가 받아서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JSON </a:t>
            </a:r>
            <a:r>
              <a:rPr lang="ko-KR" altLang="en-US" dirty="0">
                <a:latin typeface="맑은 고딕(본문)"/>
                <a:cs typeface="Trebuchet MS"/>
              </a:rPr>
              <a:t>형태로 가공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3197F4-F555-1FB6-5248-0FC17D0472B8}"/>
              </a:ext>
            </a:extLst>
          </p:cNvPr>
          <p:cNvSpPr txBox="1"/>
          <p:nvPr/>
        </p:nvSpPr>
        <p:spPr>
          <a:xfrm>
            <a:off x="4828157" y="3801443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EE960-5F68-7D62-5F4A-915A1856FDD6}"/>
              </a:ext>
            </a:extLst>
          </p:cNvPr>
          <p:cNvSpPr txBox="1"/>
          <p:nvPr/>
        </p:nvSpPr>
        <p:spPr>
          <a:xfrm>
            <a:off x="4817886" y="50774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B1CDB-BDA5-9876-EC32-60B48D40E50A}"/>
              </a:ext>
            </a:extLst>
          </p:cNvPr>
          <p:cNvSpPr txBox="1"/>
          <p:nvPr/>
        </p:nvSpPr>
        <p:spPr>
          <a:xfrm>
            <a:off x="12268200" y="53822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EBB623-2C09-7B28-7124-E0921D8A147B}"/>
              </a:ext>
            </a:extLst>
          </p:cNvPr>
          <p:cNvSpPr txBox="1"/>
          <p:nvPr/>
        </p:nvSpPr>
        <p:spPr>
          <a:xfrm>
            <a:off x="12268200" y="763815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63B045-6E91-3312-51A0-E3D394B4280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54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56" grpId="0"/>
      <p:bldP spid="57" grpId="0"/>
      <p:bldP spid="58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1337</Words>
  <Application>Microsoft Office PowerPoint</Application>
  <PresentationFormat>사용자 지정</PresentationFormat>
  <Paragraphs>306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Noto Serif KR</vt:lpstr>
      <vt:lpstr>굴림</vt:lpstr>
      <vt:lpstr>맑은 고딕(본문)</vt:lpstr>
      <vt:lpstr>바탕</vt:lpstr>
      <vt:lpstr>한컴 말랑말랑 Regular</vt:lpstr>
      <vt:lpstr>Arial</vt:lpstr>
      <vt:lpstr>Calibri</vt:lpstr>
      <vt:lpstr>Lucida Sans Unicode</vt:lpstr>
      <vt:lpstr>Trebuchet MS</vt:lpstr>
      <vt:lpstr>Wingdings</vt:lpstr>
      <vt:lpstr>Office Theme</vt:lpstr>
      <vt:lpstr>교내 SNS 프로젝트 </vt:lpstr>
      <vt:lpstr>팀    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개발 환경</vt:lpstr>
      <vt:lpstr>개발 환경</vt:lpstr>
      <vt:lpstr>UML</vt:lpstr>
      <vt:lpstr>MySQL TB</vt:lpstr>
      <vt:lpstr>주요기능</vt:lpstr>
      <vt:lpstr>DBdiagram</vt:lpstr>
      <vt:lpstr>부가기능</vt:lpstr>
      <vt:lpstr>기술 사항</vt:lpstr>
      <vt:lpstr>PowerPoint 프레젠테이션</vt:lpstr>
      <vt:lpstr>테 스 트</vt:lpstr>
      <vt:lpstr>테 스 트</vt:lpstr>
      <vt:lpstr>테 스 트</vt:lpstr>
      <vt:lpstr>테 스 트</vt:lpstr>
      <vt:lpstr>테 스 트</vt:lpstr>
      <vt:lpstr>테 스 트</vt:lpstr>
      <vt:lpstr>PowerPoint 프레젠테이션</vt:lpstr>
      <vt:lpstr>유지보수</vt:lpstr>
      <vt:lpstr>PowerPoint 프레젠테이션</vt:lpstr>
      <vt:lpstr>진행계획</vt:lpstr>
      <vt:lpstr>진행계획</vt:lpstr>
      <vt:lpstr>진행계획</vt:lpstr>
      <vt:lpstr>PowerPoint 프레젠테이션</vt:lpstr>
      <vt:lpstr>진행현황</vt:lpstr>
      <vt:lpstr>목표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라지괴도</cp:lastModifiedBy>
  <cp:revision>34</cp:revision>
  <dcterms:created xsi:type="dcterms:W3CDTF">2025-06-08T14:33:41Z</dcterms:created>
  <dcterms:modified xsi:type="dcterms:W3CDTF">2025-06-12T03:02:24Z</dcterms:modified>
  <cp:version/>
</cp:coreProperties>
</file>